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01" r:id="rId7"/>
    <p:sldId id="519" r:id="rId8"/>
    <p:sldId id="512" r:id="rId9"/>
    <p:sldId id="507" r:id="rId10"/>
    <p:sldId id="508" r:id="rId11"/>
    <p:sldId id="509" r:id="rId12"/>
    <p:sldId id="502" r:id="rId13"/>
    <p:sldId id="514" r:id="rId14"/>
    <p:sldId id="538" r:id="rId15"/>
    <p:sldId id="510" r:id="rId16"/>
    <p:sldId id="516" r:id="rId17"/>
    <p:sldId id="526" r:id="rId18"/>
    <p:sldId id="525" r:id="rId19"/>
    <p:sldId id="518" r:id="rId20"/>
    <p:sldId id="511" r:id="rId21"/>
    <p:sldId id="532" r:id="rId22"/>
    <p:sldId id="520" r:id="rId23"/>
    <p:sldId id="521" r:id="rId24"/>
    <p:sldId id="533" r:id="rId25"/>
    <p:sldId id="523" r:id="rId26"/>
    <p:sldId id="522" r:id="rId27"/>
    <p:sldId id="539" r:id="rId28"/>
    <p:sldId id="530" r:id="rId29"/>
    <p:sldId id="531" r:id="rId30"/>
    <p:sldId id="505" r:id="rId31"/>
    <p:sldId id="527" r:id="rId32"/>
    <p:sldId id="535" r:id="rId33"/>
    <p:sldId id="534" r:id="rId34"/>
    <p:sldId id="515" r:id="rId35"/>
    <p:sldId id="524" r:id="rId36"/>
    <p:sldId id="536" r:id="rId37"/>
    <p:sldId id="537" r:id="rId38"/>
    <p:sldId id="503" r:id="rId39"/>
    <p:sldId id="542" r:id="rId40"/>
    <p:sldId id="352" r:id="rId41"/>
    <p:sldId id="541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1" d="100"/>
          <a:sy n="81" d="100"/>
        </p:scale>
        <p:origin x="-82" y="-9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43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hyperlink" Target="http://onlinemschool.com/math/assistance/figures_area/triangl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culatorsoup.com/calculators/geometry-solids/cone.ph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avascriptweblog.wordpress.com/2011/02/07/truth-equality-and-javascri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rian.io/slides/dotjs-2012/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Operators, Expressions, Statements, Conditional Statements, Loops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20384" y="3598111"/>
            <a:ext cx="117346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Control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Flow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24533" y="4735521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icfindy.com/images/puzzle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1212" y="3436191"/>
            <a:ext cx="4389864" cy="2775035"/>
          </a:xfrm>
          <a:prstGeom prst="roundRect">
            <a:avLst>
              <a:gd name="adj" fmla="val 5423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Assign a value to variable: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ternary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 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Other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6362" y="1828800"/>
            <a:ext cx="105058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4; console.log(y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y=3 and z=3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unknown_value;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console.log(unknown_value);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6362" y="5334000"/>
            <a:ext cx="1050585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Date()).getDay() % 2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"even date"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"odd date"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5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Write a JS function to check whether a year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 and cannot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Leap Year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7984" y="2590774"/>
            <a:ext cx="104921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1980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6607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6655857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83321" y="3473083"/>
            <a:ext cx="1042708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leapYear(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leap =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 === 0 &amp;&amp;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100 !== 0)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||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400 === 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console.log(leap ? "yes" : "no");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26573" y="2606547"/>
            <a:ext cx="104921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1900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95196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814446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415255" y="3327042"/>
            <a:ext cx="3579652" cy="50292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/>
              <a:t> combine variables, values, operators, function calls</a:t>
            </a:r>
          </a:p>
          <a:p>
            <a:pPr lvl="1"/>
            <a:r>
              <a:rPr lang="en-US" dirty="0"/>
              <a:t>Example: 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circle area </a:t>
            </a:r>
            <a:r>
              <a:rPr lang="en-US" dirty="0"/>
              <a:t>by given radius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Circle Area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962" y="2612572"/>
            <a:ext cx="10810650" cy="33728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Math.PI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78.53981633974483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areaRounded = Math.round(area * 100) / 100;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console.log(areaRounded);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78.54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s-E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9737225" y="1986159"/>
            <a:ext cx="1966741" cy="1981200"/>
            <a:chOff x="9970426" y="2160956"/>
            <a:chExt cx="1153186" cy="1115644"/>
          </a:xfrm>
        </p:grpSpPr>
        <p:sp>
          <p:nvSpPr>
            <p:cNvPr id="32" name="Oval 31"/>
            <p:cNvSpPr/>
            <p:nvPr/>
          </p:nvSpPr>
          <p:spPr>
            <a:xfrm>
              <a:off x="9970426" y="2160956"/>
              <a:ext cx="1153186" cy="11156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13035" y="2683282"/>
              <a:ext cx="60852" cy="6085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2" idx="6"/>
              <a:endCxn id="35" idx="2"/>
            </p:cNvCxnSpPr>
            <p:nvPr/>
          </p:nvCxnSpPr>
          <p:spPr>
            <a:xfrm flipH="1" flipV="1">
              <a:off x="10513035" y="2713708"/>
              <a:ext cx="610577" cy="507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05761" y="2453791"/>
              <a:ext cx="469230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 = 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43389" y="2791438"/>
              <a:ext cx="1005834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area = 78.54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50" name="AutoShape 25"/>
          <p:cNvSpPr>
            <a:spLocks noChangeArrowheads="1"/>
          </p:cNvSpPr>
          <p:nvPr/>
        </p:nvSpPr>
        <p:spPr bwMode="auto">
          <a:xfrm>
            <a:off x="7318834" y="2493117"/>
            <a:ext cx="2127122" cy="974597"/>
          </a:xfrm>
          <a:prstGeom prst="wedgeRoundRectCallout">
            <a:avLst>
              <a:gd name="adj1" fmla="val -66644"/>
              <a:gd name="adj2" fmla="val 54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Circle area expression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56612" y="5409098"/>
            <a:ext cx="3048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s-E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14" grpId="0"/>
      <p:bldP spid="50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area </a:t>
            </a:r>
            <a:r>
              <a:rPr lang="en-US" dirty="0"/>
              <a:t>by its 3 sides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Triangle Area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865" y="2497140"/>
            <a:ext cx="10832978" cy="3468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triangleArea(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 = (a + b + c) / 2;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Math.sqrt(sp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area;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21564" y="576674"/>
            <a:ext cx="4025848" cy="1905000"/>
            <a:chOff x="9680124" y="4732919"/>
            <a:chExt cx="1539638" cy="8868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Freeform: Shape 26"/>
            <p:cNvSpPr/>
            <p:nvPr/>
          </p:nvSpPr>
          <p:spPr>
            <a:xfrm>
              <a:off x="9766411" y="4732919"/>
              <a:ext cx="1453351" cy="694129"/>
            </a:xfrm>
            <a:custGeom>
              <a:avLst/>
              <a:gdLst>
                <a:gd name="connsiteX0" fmla="*/ 530352 w 1676400"/>
                <a:gd name="connsiteY0" fmla="*/ 0 h 957072"/>
                <a:gd name="connsiteX1" fmla="*/ 0 w 1676400"/>
                <a:gd name="connsiteY1" fmla="*/ 944880 h 957072"/>
                <a:gd name="connsiteX2" fmla="*/ 1676400 w 1676400"/>
                <a:gd name="connsiteY2" fmla="*/ 957072 h 957072"/>
                <a:gd name="connsiteX3" fmla="*/ 530352 w 1676400"/>
                <a:gd name="connsiteY3" fmla="*/ 0 h 957072"/>
                <a:gd name="connsiteX0" fmla="*/ 268224 w 1676400"/>
                <a:gd name="connsiteY0" fmla="*/ 0 h 829056"/>
                <a:gd name="connsiteX1" fmla="*/ 0 w 1676400"/>
                <a:gd name="connsiteY1" fmla="*/ 816864 h 829056"/>
                <a:gd name="connsiteX2" fmla="*/ 1676400 w 1676400"/>
                <a:gd name="connsiteY2" fmla="*/ 829056 h 829056"/>
                <a:gd name="connsiteX3" fmla="*/ 268224 w 1676400"/>
                <a:gd name="connsiteY3" fmla="*/ 0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829056">
                  <a:moveTo>
                    <a:pt x="268224" y="0"/>
                  </a:moveTo>
                  <a:lnTo>
                    <a:pt x="0" y="816864"/>
                  </a:lnTo>
                  <a:lnTo>
                    <a:pt x="1676400" y="829056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127000" sx="110000" sy="110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566523">
              <a:off x="10464455" y="4822902"/>
              <a:ext cx="204030" cy="20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3.5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80124" y="4897653"/>
              <a:ext cx="285839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16367" y="5391108"/>
              <a:ext cx="285839" cy="22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0257" y="5089539"/>
              <a:ext cx="725094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area = 3.50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598612" y="4226054"/>
            <a:ext cx="9150364" cy="55588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323012" y="4896634"/>
            <a:ext cx="518883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3.4994419197923547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AutoShape 25"/>
          <p:cNvSpPr>
            <a:spLocks noChangeArrowheads="1"/>
          </p:cNvSpPr>
          <p:nvPr/>
        </p:nvSpPr>
        <p:spPr bwMode="auto">
          <a:xfrm>
            <a:off x="7618412" y="3417752"/>
            <a:ext cx="3048000" cy="695228"/>
          </a:xfrm>
          <a:prstGeom prst="wedgeRoundRectCallout">
            <a:avLst>
              <a:gd name="adj1" fmla="val -62183"/>
              <a:gd name="adj2" fmla="val 57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hlinkClick r:id="rId2"/>
              </a:rPr>
              <a:t>Heron's formula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16" grpId="0" animBg="1"/>
      <p:bldP spid="51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cone volume and surface</a:t>
            </a:r>
          </a:p>
          <a:p>
            <a:pPr lvl="1"/>
            <a:r>
              <a:rPr lang="en-US" dirty="0"/>
              <a:t>The cone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radius of the base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are given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Cone Volume and Surface Area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667001"/>
            <a:ext cx="4518840" cy="2607024"/>
          </a:xfrm>
          <a:prstGeom prst="roundRect">
            <a:avLst>
              <a:gd name="adj" fmla="val 1078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790892" y="5527040"/>
            <a:ext cx="10637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Formulas + online calculator: </a:t>
            </a:r>
            <a:r>
              <a:rPr lang="en-US" sz="2800" dirty="0">
                <a:hlinkClick r:id="rId3"/>
              </a:rPr>
              <a:t>http://www.calculatorsoup.com/calculators/geometry-solids/cone.php</a:t>
            </a:r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4289" y="2667000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48289" y="2667000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47.1239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83.2298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067539" y="303409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4289" y="4190651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7.8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48289" y="4190651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88.9511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122.0159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2067539" y="455774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8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Slant height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 = √(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 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Volume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dirty="0"/>
              <a:t> / 3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Base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Lateral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Cone Volume and Surface Area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5612" y="1780236"/>
            <a:ext cx="7107209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cone(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s-E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s-E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s-E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Math.sqrt(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console.log("volume = "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console.log("area = " + area);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5188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58185" y="5443184"/>
            <a:ext cx="7575027" cy="56497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Total surface area: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942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are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dirty="0"/>
              <a:t>" to be executed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001520"/>
            <a:ext cx="10283824" cy="43804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console.log(number)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number = number + 1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console.log(number)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246812" y="2274687"/>
            <a:ext cx="4267200" cy="1090899"/>
          </a:xfrm>
          <a:prstGeom prst="wedgeRoundRectCallout">
            <a:avLst>
              <a:gd name="adj1" fmla="val -88504"/>
              <a:gd name="adj2" fmla="val -41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Semicolon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at the end of line is not mandatory in JS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246812" y="3648177"/>
            <a:ext cx="4267200" cy="1193063"/>
          </a:xfrm>
          <a:prstGeom prst="wedgeRoundRectCallout">
            <a:avLst>
              <a:gd name="adj1" fmla="val -72753"/>
              <a:gd name="adj2" fmla="val -4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Block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statements hold a sequence of commands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5466080"/>
            <a:ext cx="2971800" cy="609600"/>
          </a:xfrm>
          <a:prstGeom prst="wedgeRoundRectCallout">
            <a:avLst>
              <a:gd name="adj1" fmla="val -65232"/>
              <a:gd name="adj2" fmla="val 42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Empty statement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5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012176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if-else, switch-case</a:t>
            </a:r>
          </a:p>
        </p:txBody>
      </p:sp>
      <p:pic>
        <p:nvPicPr>
          <p:cNvPr id="4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5" y="849862"/>
            <a:ext cx="5387128" cy="3843704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Trash\nested-if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9" y="1105601"/>
            <a:ext cx="2221483" cy="333222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183567"/>
            <a:ext cx="2438611" cy="3176291"/>
          </a:xfrm>
          <a:prstGeom prst="roundRect">
            <a:avLst>
              <a:gd name="adj" fmla="val 3335"/>
            </a:avLst>
          </a:prstGeom>
        </p:spPr>
      </p:pic>
    </p:spTree>
    <p:extLst>
      <p:ext uri="{BB962C8B-B14F-4D97-AF65-F5344CB8AC3E}">
        <p14:creationId xmlns:p14="http://schemas.microsoft.com/office/powerpoint/2010/main" val="262544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Statements: if-else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114144"/>
            <a:ext cx="10283824" cy="35955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</a:t>
            </a:r>
            <a:r>
              <a:rPr lang="en-US" sz="3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console.log("Even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console.log("Odd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49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if a number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196797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96797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21545" y="20873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850158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850158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21545" y="296949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722615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722615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21545" y="38419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60121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601215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321544" y="47205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489443"/>
            <a:ext cx="80247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47367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321545" y="559300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1967974"/>
            <a:ext cx="73152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oddEven(num)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(!Number.isInteger(num))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% 2 ===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Operators,</a:t>
            </a:r>
            <a:br>
              <a:rPr lang="en-US" dirty="0"/>
            </a:br>
            <a:r>
              <a:rPr lang="en-US" dirty="0"/>
              <a:t>Expressions,</a:t>
            </a:r>
            <a:br>
              <a:rPr lang="en-US" dirty="0"/>
            </a:br>
            <a:r>
              <a:rPr lang="en-US" dirty="0"/>
              <a:t>Statements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Conditional Statements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if-else, switch-case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Loops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for, while, do-while,</a:t>
            </a:r>
            <a:br>
              <a:rPr lang="en-US" dirty="0"/>
            </a:br>
            <a:r>
              <a:rPr lang="en-US" dirty="0"/>
              <a:t>for-in, for-of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462" y="13464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4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09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80981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JavaScript is rich of </a:t>
            </a:r>
            <a:r>
              <a:rPr lang="en-US" dirty="0">
                <a:hlinkClick r:id="rId2"/>
              </a:rPr>
              <a:t>unexpected (for some people)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Truthy</a:t>
            </a:r>
            <a:r>
              <a:rPr lang="en-US" dirty="0"/>
              <a:t> and </a:t>
            </a:r>
            <a:r>
              <a:rPr lang="en-US" noProof="1"/>
              <a:t>Falsy</a:t>
            </a:r>
            <a:r>
              <a:rPr lang="en-US" dirty="0"/>
              <a:t> Expressions in JavaScript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448" y="1924456"/>
            <a:ext cx="10748964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</a:p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 ||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!null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68" y="2782112"/>
            <a:ext cx="1943481" cy="1828800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227" y="2054521"/>
            <a:ext cx="1890222" cy="10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5917" y="6019010"/>
            <a:ext cx="107938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31606">
              <a:spcBef>
                <a:spcPts val="18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Have more fun at WTF JS: </a:t>
            </a:r>
            <a:r>
              <a:rPr lang="en-US" sz="3200" dirty="0">
                <a:solidFill>
                  <a:prstClr val="white"/>
                </a:solidFill>
                <a:hlinkClick r:id="rId5"/>
              </a:rPr>
              <a:t>http://brian.io/slides/dotjs-2012/</a:t>
            </a: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374776" y="2438400"/>
            <a:ext cx="9520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day = 3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1: console.log('Monday');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2: console.log('Tuesday');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3: console.log('Wednesday');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7: console.log('Sunday');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console.log('Error!');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2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 depending on the input string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dirty="0"/>
              <a:t> 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dirty="0"/>
              <a:t> </a:t>
            </a:r>
            <a:r>
              <a:rPr lang="en-US" dirty="0"/>
              <a:t>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dirty="0"/>
              <a:t>are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or Vegetable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02164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930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584345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2930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17937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7745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00118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7"/>
          <p:cNvSpPr/>
          <p:nvPr/>
        </p:nvSpPr>
        <p:spPr>
          <a:xfrm>
            <a:off x="7745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5761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or Vegetable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126153"/>
            <a:ext cx="5181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food(word)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console.log('fruit');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126153"/>
            <a:ext cx="5943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console.log('vegetable');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console.log('unknown');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3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Loops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/>
              <a:t>for, while, do-while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82" y="1371600"/>
            <a:ext cx="5082330" cy="30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7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  <a:p>
            <a:r>
              <a:rPr lang="en-US" dirty="0"/>
              <a:t>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-loop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r>
              <a:rPr lang="en-US"/>
              <a:t>: for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764" y="2598678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8764" y="4683407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50 40 30 20 10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while, do-while, …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8764" y="1143000"/>
            <a:ext cx="1047226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1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console.log(count *= 2)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 8 16 32 64 128 256 512 1024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8764" y="3276600"/>
            <a:ext cx="1047226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"ho"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 = s + s;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 &lt; 20)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ho hoho hohohoho hohohohohohohoho</a:t>
            </a:r>
          </a:p>
        </p:txBody>
      </p:sp>
    </p:spTree>
    <p:extLst>
      <p:ext uri="{BB962C8B-B14F-4D97-AF65-F5344CB8AC3E}">
        <p14:creationId xmlns:p14="http://schemas.microsoft.com/office/powerpoint/2010/main" val="13130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 smtClean="0"/>
              <a:t>Display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 smtClean="0"/>
              <a:t> lines in </a:t>
            </a:r>
            <a:r>
              <a:rPr lang="en-US" sz="3000" b="1" dirty="0" smtClean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 smtClean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endParaRPr lang="en-US" sz="3000" b="1" dirty="0">
              <a:solidFill>
                <a:srgbClr val="B5DB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span&gt;&lt;/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'color:</a:t>
            </a:r>
            <a:r>
              <a:rPr lang="it-IT" sz="3000" b="1" noProof="1" smtClean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span&gt;&lt;/li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ul&gt;</a:t>
            </a:r>
          </a:p>
        </p:txBody>
      </p:sp>
    </p:spTree>
    <p:extLst>
      <p:ext uri="{BB962C8B-B14F-4D97-AF65-F5344CB8AC3E}">
        <p14:creationId xmlns:p14="http://schemas.microsoft.com/office/powerpoint/2010/main" val="233007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34635"/>
            <a:ext cx="1047816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'</a:t>
            </a:r>
            <a:r>
              <a:rPr lang="it-IT" sz="28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% 2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color = '</a:t>
            </a:r>
            <a:r>
              <a:rPr lang="it-IT" sz="28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`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 ${color}'&gt;${i}&lt;/span&gt;&lt;/li&gt;\n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html +=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5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113212" y="5474284"/>
            <a:ext cx="7220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nums(['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12" name="Arrow: Bent 11"/>
          <p:cNvSpPr/>
          <p:nvPr/>
        </p:nvSpPr>
        <p:spPr>
          <a:xfrm>
            <a:off x="8189226" y="4381014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1423"/>
            <a:ext cx="10363200" cy="1568497"/>
          </a:xfrm>
        </p:spPr>
        <p:txBody>
          <a:bodyPr/>
          <a:lstStyle/>
          <a:p>
            <a:r>
              <a:rPr lang="en-US" dirty="0"/>
              <a:t>Practice: Operators, Expressions, Conditional Statements,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9352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873760"/>
            <a:ext cx="2912418" cy="300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83360"/>
            <a:ext cx="3471300" cy="2102825"/>
          </a:xfrm>
          <a:prstGeom prst="rect">
            <a:avLst/>
          </a:prstGeom>
          <a:scene3d>
            <a:camera prst="orthographicFront">
              <a:rot lat="21301138" lon="1198861" rev="120000"/>
            </a:camera>
            <a:lightRig rig="threePt" dir="t"/>
          </a:scene3d>
        </p:spPr>
      </p:pic>
      <p:pic>
        <p:nvPicPr>
          <p:cNvPr id="7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20936"/>
            <a:ext cx="3064818" cy="1793116"/>
          </a:xfrm>
          <a:prstGeom prst="roundRect">
            <a:avLst>
              <a:gd name="adj" fmla="val 19492"/>
            </a:avLst>
          </a:prstGeom>
          <a:noFill/>
          <a:scene3d>
            <a:camera prst="perspectiveHeroicExtremeRightFacing">
              <a:rot lat="21456009" lon="20716570" rev="2158170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dirty="0"/>
              <a:t>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. Examples: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8679742" y="2705460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8710901" y="4995638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559" y="1753374"/>
            <a:ext cx="6457853" cy="47243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/div&gt;</a:t>
            </a:r>
            <a:endParaRPr lang="bg-BG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4315"/>
            <a:ext cx="1082039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chessboard(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(row % 2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col = 0; col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html += `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class="${color}"&gt;&lt;/span&gt;\n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color = (color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 +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412" y="6080665"/>
            <a:ext cx="8839200" cy="380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r"/>
            <a:r>
              <a:rPr lang="en-US" sz="2000" b="0" dirty="0">
                <a:latin typeface="+mn-lt"/>
              </a:rPr>
              <a:t>Check your solution here: </a:t>
            </a:r>
            <a:r>
              <a:rPr lang="en-US" sz="2000" b="0" dirty="0">
                <a:latin typeface="+mn-lt"/>
                <a:hlinkClick r:id="rId2"/>
              </a:rPr>
              <a:t>https://judge.softuni.bg/Contests/288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2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Chessboard: Visualization in the Browser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22411" y="1208316"/>
            <a:ext cx="10944002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document.createElement("style");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css.innerHTML = `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{ background: #CCC;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.chessboard {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.black, .white {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width:50px; height:50px;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 { background: black;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.white { background: white;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")[0].appendChild(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chessboard(["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"]);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27" y="1891387"/>
            <a:ext cx="2794525" cy="31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8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dirty="0"/>
              <a:t>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Loop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5333" y="1828800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indices (keys), not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55333" y="4553808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10 15 20 maria true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enter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numbers and print for each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binary logarithm</a:t>
            </a:r>
            <a:r>
              <a:rPr lang="en-US" dirty="0"/>
              <a:t> 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 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Binary Logarithm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28012" y="2735968"/>
            <a:ext cx="165472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1048576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507478" y="2735968"/>
            <a:ext cx="940317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10014768" y="38951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735969"/>
            <a:ext cx="678670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binaryLogarithm(nums)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Math.log2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(x));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415" y="6096000"/>
            <a:ext cx="1094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4918" y="1447800"/>
            <a:ext cx="3714494" cy="121107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dirty="0"/>
              <a:t> exits the innermost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Prime Number Checker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817800" y="1066800"/>
            <a:ext cx="5903534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d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Math.sqrt(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d++)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% 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prime &amp;&amp; (num &gt; 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16200000" flipH="1">
            <a:off x="1287647" y="3746367"/>
            <a:ext cx="1559560" cy="1859546"/>
          </a:xfrm>
          <a:prstGeom prst="uturnArrow">
            <a:avLst>
              <a:gd name="adj1" fmla="val 10507"/>
              <a:gd name="adj2" fmla="val 12246"/>
              <a:gd name="adj3" fmla="val 16682"/>
              <a:gd name="adj4" fmla="val 43750"/>
              <a:gd name="adj5" fmla="val 59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414" y="6182360"/>
            <a:ext cx="109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dirty="0"/>
              <a:t> goes to the next loop iteration</a:t>
            </a:r>
          </a:p>
          <a:p>
            <a:pPr lvl="1"/>
            <a:r>
              <a:rPr lang="en-US" dirty="0"/>
              <a:t>Skips the lines to the end of loop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856912"/>
            <a:ext cx="10195260" cy="3320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 = 0; x &lt; 10; x++)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%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console.log(x++);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Prints 1 3 5 7 9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5400000" flipH="1">
            <a:off x="5970745" y="1271521"/>
            <a:ext cx="1351281" cy="4839652"/>
          </a:xfrm>
          <a:prstGeom prst="uturnArrow">
            <a:avLst>
              <a:gd name="adj1" fmla="val 14656"/>
              <a:gd name="adj2" fmla="val 16594"/>
              <a:gd name="adj3" fmla="val 18257"/>
              <a:gd name="adj4" fmla="val 28499"/>
              <a:gd name="adj5" fmla="val 22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expressions </a:t>
            </a:r>
            <a:r>
              <a:rPr lang="en-US" sz="3200" dirty="0"/>
              <a:t>in JS are similar</a:t>
            </a:r>
            <a:br>
              <a:rPr lang="en-US" sz="3200" dirty="0"/>
            </a:br>
            <a:r>
              <a:rPr lang="en-US" sz="3200" dirty="0"/>
              <a:t>to C# / Java / PHP / C++, but not identical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sz="3000" dirty="0"/>
              <a:t> returns the leftmost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000" dirty="0"/>
              <a:t>" expression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sz="3200" dirty="0"/>
              <a:t>in JS are like in all modern programming languages:</a:t>
            </a:r>
          </a:p>
          <a:p>
            <a:pPr lvl="1"/>
            <a:r>
              <a:rPr lang="en-US" sz="3000" dirty="0"/>
              <a:t>Classical conditionals: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200" dirty="0"/>
              <a:t> in JavaScript</a:t>
            </a:r>
          </a:p>
          <a:p>
            <a:pPr lvl="1"/>
            <a:r>
              <a:rPr lang="en-US" sz="3000" dirty="0"/>
              <a:t>Classical 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loops</a:t>
            </a:r>
          </a:p>
          <a:p>
            <a:pPr lvl="1"/>
            <a:r>
              <a:rPr lang="en-US" sz="3000" dirty="0"/>
              <a:t>Iterate over collection: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08656"/>
            <a:ext cx="3268980" cy="2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75" y="4114504"/>
            <a:ext cx="2210096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Control-Flow Logic in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859218"/>
            <a:ext cx="5601230" cy="1734697"/>
          </a:xfrm>
        </p:spPr>
        <p:txBody>
          <a:bodyPr/>
          <a:lstStyle/>
          <a:p>
            <a:r>
              <a:rPr lang="en-US" sz="6000" dirty="0"/>
              <a:t>Operators and Expressions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89012" y="2789411"/>
            <a:ext cx="5601230" cy="3535189"/>
          </a:xfrm>
        </p:spPr>
        <p:txBody>
          <a:bodyPr/>
          <a:lstStyle/>
          <a:p>
            <a:r>
              <a:rPr lang="en-US" dirty="0"/>
              <a:t>Arithmetic,</a:t>
            </a:r>
          </a:p>
          <a:p>
            <a:r>
              <a:rPr lang="en-US" dirty="0"/>
              <a:t>Logical,</a:t>
            </a:r>
            <a:br>
              <a:rPr lang="en-US" dirty="0"/>
            </a:br>
            <a:r>
              <a:rPr lang="en-US" dirty="0"/>
              <a:t>Comparison,</a:t>
            </a:r>
          </a:p>
          <a:p>
            <a:r>
              <a:rPr lang="en-US" dirty="0"/>
              <a:t> Assignment,</a:t>
            </a:r>
          </a:p>
          <a:p>
            <a:r>
              <a:rPr lang="en-US" dirty="0"/>
              <a:t>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6710058" y="2215844"/>
            <a:ext cx="1514197" cy="1514197"/>
          </a:xfrm>
          <a:prstGeom prst="rect">
            <a:avLst/>
          </a:prstGeom>
        </p:spPr>
      </p:pic>
      <p:pic>
        <p:nvPicPr>
          <p:cNvPr id="7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61" y="2484661"/>
            <a:ext cx="3980455" cy="3611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66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8566" y="1078874"/>
            <a:ext cx="10776590" cy="5398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(add / subtract numbers)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(multiply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1024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(exponential operator **)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by zero)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(wrong division)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 console.log(++a);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prefixed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console.log(a++);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postfix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two numbers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57400"/>
            <a:ext cx="610997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mult(num1, num2)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num1 *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5181600"/>
            <a:ext cx="61099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008812" y="3200400"/>
            <a:ext cx="4729022" cy="1418932"/>
          </a:xfrm>
          <a:prstGeom prst="wedgeRoundRectCallout">
            <a:avLst>
              <a:gd name="adj1" fmla="val -79679"/>
              <a:gd name="adj2" fmla="val -871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judge sends the input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specified 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description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32008" y="4953000"/>
            <a:ext cx="3983009" cy="1143000"/>
          </a:xfrm>
          <a:prstGeom prst="wedgeRoundRectCallout">
            <a:avLst>
              <a:gd name="adj1" fmla="val -95290"/>
              <a:gd name="adj2" fmla="val 2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Invoke the above function to test i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locally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466012" y="1864944"/>
            <a:ext cx="3505200" cy="1026629"/>
          </a:xfrm>
          <a:prstGeom prst="wedgeRoundRectCallout">
            <a:avLst>
              <a:gd name="adj1" fmla="val -84534"/>
              <a:gd name="adj2" fmla="val -2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this function</a:t>
            </a:r>
            <a:b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judge system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95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how many boxes will be needed to fit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bottles if each box fits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/>
              <a:t> bottles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20901" y="4154342"/>
            <a:ext cx="10551920" cy="174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boxesAndBottles(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Boxes and Bottles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8618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5602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853303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19423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36407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864108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3346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10330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038031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04212" y="4299858"/>
            <a:ext cx="2902316" cy="1643742"/>
            <a:chOff x="7971986" y="4114800"/>
            <a:chExt cx="3234542" cy="1960660"/>
          </a:xfrm>
        </p:grpSpPr>
        <p:pic>
          <p:nvPicPr>
            <p:cNvPr id="6146" name="Picture 2" descr="Резултат с изображение за box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986" y="4137675"/>
              <a:ext cx="1937785" cy="19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9976203" y="4114800"/>
              <a:ext cx="1230325" cy="1745604"/>
              <a:chOff x="9976203" y="4114800"/>
              <a:chExt cx="1230325" cy="174560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578" y="4114800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6203" y="42986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2110" y="41462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0259" y="4291444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5015" y="4641098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8829" y="4640467"/>
                <a:ext cx="438950" cy="1219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" value: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&amp;&amp;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"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217424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 = false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'hi'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80060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val = true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'yes'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2955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4608599" cy="5349876"/>
          </a:xfrm>
        </p:spPr>
        <p:txBody>
          <a:bodyPr/>
          <a:lstStyle/>
          <a:p>
            <a:r>
              <a:rPr lang="en-US" dirty="0"/>
              <a:t>Comparison operators compare values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!==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3200" dirty="0"/>
              <a:t> means "equal after type conversion"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sz="3200" dirty="0"/>
              <a:t> means "equal and of the same type"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1412" y="1371600"/>
            <a:ext cx="6477000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"5.5");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"3");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2570</Words>
  <Application>Microsoft Office PowerPoint</Application>
  <PresentationFormat>Custom</PresentationFormat>
  <Paragraphs>485</Paragraphs>
  <Slides>40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SoftUni 16x9</vt:lpstr>
      <vt:lpstr>Control-Flow Logic in JS</vt:lpstr>
      <vt:lpstr>Table of Contents</vt:lpstr>
      <vt:lpstr>Have a Question?</vt:lpstr>
      <vt:lpstr>Operators and Expressions in JS</vt:lpstr>
      <vt:lpstr>Arithmetic Operators in JS</vt:lpstr>
      <vt:lpstr>Problem: Multiply Two Numbers</vt:lpstr>
      <vt:lpstr>Problem: Boxes and Bottles</vt:lpstr>
      <vt:lpstr>Logical Operators in JS</vt:lpstr>
      <vt:lpstr>Comparison Operators in JS</vt:lpstr>
      <vt:lpstr>Assignment and Other Operators in JS</vt:lpstr>
      <vt:lpstr>Problem: Leap Year</vt:lpstr>
      <vt:lpstr>Expressions in JS: Circle Area</vt:lpstr>
      <vt:lpstr>Expressions in JS: Triangle Area</vt:lpstr>
      <vt:lpstr>Problem: Cone Volume and Surface Area</vt:lpstr>
      <vt:lpstr>Solution: Cone Volume and Surface Area</vt:lpstr>
      <vt:lpstr>Statements in JS</vt:lpstr>
      <vt:lpstr>Conditional Statements</vt:lpstr>
      <vt:lpstr>Conditional Statements: if-else</vt:lpstr>
      <vt:lpstr>Problem: Odd / Even</vt:lpstr>
      <vt:lpstr>Truthy and Falsy Expressions in JavaScript</vt:lpstr>
      <vt:lpstr>The switch-case Statement</vt:lpstr>
      <vt:lpstr>Problem: Fruit or Vegetable</vt:lpstr>
      <vt:lpstr>Solution: Fruit or Vegetable</vt:lpstr>
      <vt:lpstr>Loops in JS</vt:lpstr>
      <vt:lpstr>Loops: for</vt:lpstr>
      <vt:lpstr>Loops: while, do-while, …</vt:lpstr>
      <vt:lpstr>Problem: Colorful Numbers 1 … n</vt:lpstr>
      <vt:lpstr>Solution: Colorful Numbers 1 … n</vt:lpstr>
      <vt:lpstr>Practice: Operators, Expressions, Conditional Statements, Loops</vt:lpstr>
      <vt:lpstr>Problem: Chessboard</vt:lpstr>
      <vt:lpstr>Solution: Chessboard</vt:lpstr>
      <vt:lpstr>Chessboard: Visualization in the Browser</vt:lpstr>
      <vt:lpstr>For Each Loop</vt:lpstr>
      <vt:lpstr>Problem: Binary Logarithm</vt:lpstr>
      <vt:lpstr>Problem: Prime Number Checker</vt:lpstr>
      <vt:lpstr>Continue</vt:lpstr>
      <vt:lpstr>Summary</vt:lpstr>
      <vt:lpstr>Control-Flow Logic in 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Control-Flow Logic in JS</dc:title>
  <dc:subject>JavaScript Fundamentals - Practical Training Course @ SoftUni</dc:subject>
  <dc:creator/>
  <cp:keywords>JS, JavaScript, programming, course, SoftUni, Software University</cp:keywords>
  <dc:description>JavaScript Fundamentals Course @ SoftUni - https://softuni.bg/courses/javascript-fundamentals</dc:description>
  <cp:lastModifiedBy/>
  <cp:revision>1</cp:revision>
  <dcterms:created xsi:type="dcterms:W3CDTF">2014-01-02T17:00:34Z</dcterms:created>
  <dcterms:modified xsi:type="dcterms:W3CDTF">2018-05-14T19:57:52Z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